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251913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399646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340582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279202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83076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A125005-04A0-419A-9CCF-01258B27F440}" type="datetimeFigureOut">
              <a:rPr lang="ru-RU" smtClean="0"/>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9251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A125005-04A0-419A-9CCF-01258B27F440}" type="datetimeFigureOut">
              <a:rPr lang="ru-RU" smtClean="0"/>
              <a:t>08.11.2023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288277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125005-04A0-419A-9CCF-01258B27F440}" type="datetimeFigureOut">
              <a:rPr lang="ru-RU" smtClean="0"/>
              <a:t>08.11.2023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172317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125005-04A0-419A-9CCF-01258B27F440}" type="datetimeFigureOut">
              <a:rPr lang="ru-RU" smtClean="0"/>
              <a:t>08.11.2023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294720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125005-04A0-419A-9CCF-01258B27F440}" type="datetimeFigureOut">
              <a:rPr lang="ru-RU" smtClean="0"/>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3614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125005-04A0-419A-9CCF-01258B27F440}" type="datetimeFigureOut">
              <a:rPr lang="ru-RU" smtClean="0"/>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E06FA3-B704-4953-85F5-D37E44CFCAB1}" type="slidenum">
              <a:rPr lang="ru-RU" smtClean="0"/>
              <a:t>‹#›</a:t>
            </a:fld>
            <a:endParaRPr lang="ru-RU"/>
          </a:p>
        </p:txBody>
      </p:sp>
    </p:spTree>
    <p:extLst>
      <p:ext uri="{BB962C8B-B14F-4D97-AF65-F5344CB8AC3E}">
        <p14:creationId xmlns:p14="http://schemas.microsoft.com/office/powerpoint/2010/main" val="416888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25005-04A0-419A-9CCF-01258B27F440}" type="datetimeFigureOut">
              <a:rPr lang="ru-RU" smtClean="0"/>
              <a:t>08.11.2023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06FA3-B704-4953-85F5-D37E44CFCAB1}" type="slidenum">
              <a:rPr lang="ru-RU" smtClean="0"/>
              <a:t>‹#›</a:t>
            </a:fld>
            <a:endParaRPr lang="ru-RU"/>
          </a:p>
        </p:txBody>
      </p:sp>
    </p:spTree>
    <p:extLst>
      <p:ext uri="{BB962C8B-B14F-4D97-AF65-F5344CB8AC3E}">
        <p14:creationId xmlns:p14="http://schemas.microsoft.com/office/powerpoint/2010/main" val="3037210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7742"/>
            <a:ext cx="10515600" cy="854075"/>
          </a:xfrm>
        </p:spPr>
        <p:txBody>
          <a:bodyPr/>
          <a:lstStyle/>
          <a:p>
            <a:pPr algn="ctr"/>
            <a:r>
              <a:rPr lang="ru-RU" b="1" dirty="0" smtClean="0"/>
              <a:t>Критерии оценивания</a:t>
            </a:r>
            <a:endParaRPr lang="ru-RU" b="1" dirty="0"/>
          </a:p>
        </p:txBody>
      </p:sp>
      <p:sp>
        <p:nvSpPr>
          <p:cNvPr id="3" name="Объект 2"/>
          <p:cNvSpPr>
            <a:spLocks noGrp="1"/>
          </p:cNvSpPr>
          <p:nvPr>
            <p:ph idx="1"/>
          </p:nvPr>
        </p:nvSpPr>
        <p:spPr>
          <a:xfrm>
            <a:off x="611777" y="1062446"/>
            <a:ext cx="11327674" cy="5251268"/>
          </a:xfrm>
        </p:spPr>
        <p:txBody>
          <a:bodyPr>
            <a:normAutofit/>
          </a:bodyPr>
          <a:lstStyle/>
          <a:p>
            <a:r>
              <a:rPr lang="ru-RU" b="1" dirty="0" smtClean="0">
                <a:solidFill>
                  <a:srgbClr val="0070C0"/>
                </a:solidFill>
              </a:rPr>
              <a:t>Требование №1</a:t>
            </a:r>
            <a:r>
              <a:rPr lang="ru-RU" dirty="0" smtClean="0">
                <a:solidFill>
                  <a:srgbClr val="0070C0"/>
                </a:solidFill>
              </a:rPr>
              <a:t> «Объем итогового сочинения». </a:t>
            </a:r>
            <a:r>
              <a:rPr lang="ru-RU" dirty="0" smtClean="0"/>
              <a:t>Рекомендуемое количество слов от 350 (минимально 250)</a:t>
            </a:r>
          </a:p>
          <a:p>
            <a:r>
              <a:rPr lang="ru-RU" b="1" dirty="0" smtClean="0">
                <a:solidFill>
                  <a:srgbClr val="0070C0"/>
                </a:solidFill>
              </a:rPr>
              <a:t>Требование № 2 </a:t>
            </a:r>
            <a:r>
              <a:rPr lang="ru-RU" dirty="0" smtClean="0">
                <a:solidFill>
                  <a:srgbClr val="0070C0"/>
                </a:solidFill>
              </a:rPr>
              <a:t>«Самостоятельность написания итогового сочинения». </a:t>
            </a:r>
            <a:r>
              <a:rPr lang="ru-RU" dirty="0" smtClean="0"/>
              <a:t>Итоговое сочинение выполняется самостоятельно. </a:t>
            </a:r>
          </a:p>
          <a:p>
            <a:r>
              <a:rPr lang="ru-RU" u="sng" dirty="0" smtClean="0"/>
              <a:t>Не допускается </a:t>
            </a:r>
            <a:r>
              <a:rPr lang="ru-RU" dirty="0" smtClean="0"/>
              <a:t>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 </a:t>
            </a:r>
          </a:p>
          <a:p>
            <a:r>
              <a:rPr lang="ru-RU" u="sng" dirty="0" smtClean="0"/>
              <a:t>Допускается</a:t>
            </a:r>
            <a:r>
              <a:rPr lang="ru-RU" dirty="0" smtClean="0"/>
              <a:t> прямое или косвенное цитирование с обязательной ссылкой на источник (ссылка дается в свободной форме). </a:t>
            </a:r>
          </a:p>
          <a:p>
            <a:r>
              <a:rPr lang="ru-RU" dirty="0" smtClean="0"/>
              <a:t>Объем цитирования не должен превышать объем собственного текста участника.</a:t>
            </a:r>
          </a:p>
          <a:p>
            <a:endParaRPr lang="ru-RU" dirty="0"/>
          </a:p>
        </p:txBody>
      </p:sp>
    </p:spTree>
    <p:extLst>
      <p:ext uri="{BB962C8B-B14F-4D97-AF65-F5344CB8AC3E}">
        <p14:creationId xmlns:p14="http://schemas.microsoft.com/office/powerpoint/2010/main" val="343922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21803484"/>
              </p:ext>
            </p:extLst>
          </p:nvPr>
        </p:nvGraphicFramePr>
        <p:xfrm>
          <a:off x="95796" y="182880"/>
          <a:ext cx="12096204" cy="6675120"/>
        </p:xfrm>
        <a:graphic>
          <a:graphicData uri="http://schemas.openxmlformats.org/drawingml/2006/table">
            <a:tbl>
              <a:tblPr firstRow="1" bandRow="1">
                <a:tableStyleId>{5940675A-B579-460E-94D1-54222C63F5DA}</a:tableStyleId>
              </a:tblPr>
              <a:tblGrid>
                <a:gridCol w="1288867"/>
                <a:gridCol w="1750423"/>
                <a:gridCol w="9056914"/>
              </a:tblGrid>
              <a:tr h="141272">
                <a:tc>
                  <a:txBody>
                    <a:bodyPr/>
                    <a:lstStyle/>
                    <a:p>
                      <a:pPr algn="ctr"/>
                      <a:endParaRPr lang="ru-RU" b="1" dirty="0" smtClean="0"/>
                    </a:p>
                    <a:p>
                      <a:pPr algn="ctr"/>
                      <a:r>
                        <a:rPr lang="ru-RU" b="1" dirty="0" smtClean="0"/>
                        <a:t>Критерий 1</a:t>
                      </a:r>
                      <a:endParaRPr lang="ru-RU" b="1" dirty="0"/>
                    </a:p>
                  </a:txBody>
                  <a:tcPr/>
                </a:tc>
                <a:tc>
                  <a:txBody>
                    <a:bodyPr/>
                    <a:lstStyle/>
                    <a:p>
                      <a:r>
                        <a:rPr lang="ru-RU" b="1" dirty="0" smtClean="0">
                          <a:solidFill>
                            <a:srgbClr val="0070C0"/>
                          </a:solidFill>
                        </a:rPr>
                        <a:t>«Соответствие теме»</a:t>
                      </a:r>
                      <a:endParaRPr lang="ru-RU" b="1" dirty="0">
                        <a:solidFill>
                          <a:srgbClr val="0070C0"/>
                        </a:solidFill>
                      </a:endParaRPr>
                    </a:p>
                  </a:txBody>
                  <a:tcPr/>
                </a:tc>
                <a:tc>
                  <a:txBody>
                    <a:bodyPr/>
                    <a:lstStyle/>
                    <a:p>
                      <a:r>
                        <a:rPr lang="ru-RU" dirty="0" smtClean="0"/>
                        <a:t>Проверка содержания сочинения. Участник должен рассуждать на предложенную тему, выбрав путь ее раскрытия.</a:t>
                      </a:r>
                      <a:r>
                        <a:rPr lang="ru-RU" baseline="0" dirty="0" smtClean="0"/>
                        <a:t> </a:t>
                      </a:r>
                      <a:r>
                        <a:rPr lang="ru-RU" dirty="0" smtClean="0"/>
                        <a:t>«Незачет» ставится только в случае, если сочинение не соответствует теме, в нем нет ответа на вопрос, поставленный в теме, или в сочинении не прослеживается конкретной цели высказывания. Во всех остальных случаях выставляется «зачет».</a:t>
                      </a:r>
                      <a:endParaRPr lang="ru-RU"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t>Критерий 2</a:t>
                      </a:r>
                    </a:p>
                    <a:p>
                      <a:pPr algn="ctr"/>
                      <a:endParaRPr lang="ru-RU" b="1" dirty="0"/>
                    </a:p>
                  </a:txBody>
                  <a:tcPr/>
                </a:tc>
                <a:tc>
                  <a:txBody>
                    <a:bodyPr/>
                    <a:lstStyle/>
                    <a:p>
                      <a:r>
                        <a:rPr lang="ru-RU" sz="1600" b="1" dirty="0" smtClean="0">
                          <a:solidFill>
                            <a:srgbClr val="0070C0"/>
                          </a:solidFill>
                        </a:rPr>
                        <a:t>«Аргументация. Привлечение литературного материала»</a:t>
                      </a:r>
                      <a:endParaRPr lang="ru-RU" sz="1600" b="1" dirty="0">
                        <a:solidFill>
                          <a:srgbClr val="0070C0"/>
                        </a:solidFill>
                      </a:endParaRPr>
                    </a:p>
                  </a:txBody>
                  <a:tcPr/>
                </a:tc>
                <a:tc>
                  <a:txBody>
                    <a:bodyPr/>
                    <a:lstStyle/>
                    <a:p>
                      <a:r>
                        <a:rPr lang="ru-RU" baseline="0" dirty="0" smtClean="0"/>
                        <a:t>   П</a:t>
                      </a:r>
                      <a:r>
                        <a:rPr lang="ru-RU" dirty="0" smtClean="0"/>
                        <a:t>роверка умения строить рассуждение, доказывать свою позицию, формулируя аргументы и подкрепляя их примерами из опубликованных литературных произведений</a:t>
                      </a:r>
                      <a:r>
                        <a:rPr lang="ru-RU" baseline="0" dirty="0" smtClean="0"/>
                        <a:t> </a:t>
                      </a:r>
                      <a:r>
                        <a:rPr lang="ru-RU" dirty="0" smtClean="0"/>
                        <a:t>«Незачет» ставится при условии, если грубые логические нарушения мешают пониманию смысла сказанного или отсутствует </a:t>
                      </a:r>
                      <a:r>
                        <a:rPr lang="ru-RU" dirty="0" err="1" smtClean="0"/>
                        <a:t>тезисно</a:t>
                      </a:r>
                      <a:r>
                        <a:rPr lang="ru-RU" dirty="0" smtClean="0"/>
                        <a:t>-доказательная </a:t>
                      </a:r>
                      <a:r>
                        <a:rPr lang="ru-RU" dirty="0" err="1" smtClean="0"/>
                        <a:t>часть.Во</a:t>
                      </a:r>
                      <a:r>
                        <a:rPr lang="ru-RU" dirty="0" smtClean="0"/>
                        <a:t> всех остальных случаях выставляется «зачет».</a:t>
                      </a:r>
                      <a:endParaRPr lang="ru-RU"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b="1"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ru-RU" b="1" smtClean="0"/>
                        <a:t>Критерий </a:t>
                      </a:r>
                      <a:r>
                        <a:rPr lang="ru-RU" b="1" dirty="0" smtClean="0"/>
                        <a:t>3</a:t>
                      </a:r>
                    </a:p>
                    <a:p>
                      <a:pPr algn="ctr"/>
                      <a:endParaRPr lang="ru-RU" b="1" dirty="0"/>
                    </a:p>
                  </a:txBody>
                  <a:tcPr/>
                </a:tc>
                <a:tc>
                  <a:txBody>
                    <a:bodyPr/>
                    <a:lstStyle/>
                    <a:p>
                      <a:r>
                        <a:rPr lang="ru-RU" b="1" dirty="0" smtClean="0">
                          <a:solidFill>
                            <a:srgbClr val="0070C0"/>
                          </a:solidFill>
                        </a:rPr>
                        <a:t>«Композиция и логика рассуждения»</a:t>
                      </a:r>
                      <a:endParaRPr lang="ru-RU" b="1" dirty="0">
                        <a:solidFill>
                          <a:srgbClr val="0070C0"/>
                        </a:solidFill>
                      </a:endParaRPr>
                    </a:p>
                  </a:txBody>
                  <a:tcPr/>
                </a:tc>
                <a:tc>
                  <a:txBody>
                    <a:bodyPr/>
                    <a:lstStyle/>
                    <a:p>
                      <a:r>
                        <a:rPr lang="ru-RU" dirty="0" smtClean="0"/>
                        <a:t>   Проверка умения логично выстраивать рассуждение на предложенную тему. Участник должен выдерживать соотношение между тезисом и доказательствами. </a:t>
                      </a:r>
                    </a:p>
                    <a:p>
                      <a:r>
                        <a:rPr lang="ru-RU" dirty="0" smtClean="0"/>
                        <a:t>«Незачет» ставится при условии, если грубые логические нарушения мешают пониманию смысла сказанного или отсутствует </a:t>
                      </a:r>
                      <a:r>
                        <a:rPr lang="ru-RU" dirty="0" err="1" smtClean="0"/>
                        <a:t>тезисно</a:t>
                      </a:r>
                      <a:r>
                        <a:rPr lang="ru-RU" dirty="0" smtClean="0"/>
                        <a:t>-доказательная часть. Во всех остальных случаях выставляется «зачет».</a:t>
                      </a:r>
                      <a:endParaRPr lang="ru-RU"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t>Критерий 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smtClean="0"/>
                        <a:t>Критерий 5</a:t>
                      </a:r>
                    </a:p>
                    <a:p>
                      <a:pPr algn="ctr"/>
                      <a:endParaRPr lang="ru-RU" b="1" dirty="0"/>
                    </a:p>
                  </a:txBody>
                  <a:tcPr/>
                </a:tc>
                <a:tc>
                  <a:txBody>
                    <a:bodyPr/>
                    <a:lstStyle/>
                    <a:p>
                      <a:r>
                        <a:rPr lang="ru-RU" b="1" dirty="0" smtClean="0">
                          <a:solidFill>
                            <a:srgbClr val="0070C0"/>
                          </a:solidFill>
                        </a:rPr>
                        <a:t>«Качество письменной речи»</a:t>
                      </a:r>
                    </a:p>
                    <a:p>
                      <a:endParaRPr lang="ru-RU" b="1" dirty="0" smtClean="0">
                        <a:solidFill>
                          <a:srgbClr val="0070C0"/>
                        </a:solidFill>
                      </a:endParaRPr>
                    </a:p>
                    <a:p>
                      <a:endParaRPr lang="ru-RU" b="1" dirty="0" smtClean="0">
                        <a:solidFill>
                          <a:srgbClr val="0070C0"/>
                        </a:solidFill>
                      </a:endParaRPr>
                    </a:p>
                    <a:p>
                      <a:r>
                        <a:rPr lang="ru-RU" b="1" dirty="0" smtClean="0">
                          <a:solidFill>
                            <a:srgbClr val="0070C0"/>
                          </a:solidFill>
                        </a:rPr>
                        <a:t>«Грамотность»</a:t>
                      </a:r>
                      <a:endParaRPr lang="ru-RU" b="1" dirty="0">
                        <a:solidFill>
                          <a:srgbClr val="0070C0"/>
                        </a:solidFill>
                      </a:endParaRPr>
                    </a:p>
                  </a:txBody>
                  <a:tcPr/>
                </a:tc>
                <a:tc>
                  <a:txBody>
                    <a:bodyPr/>
                    <a:lstStyle/>
                    <a:p>
                      <a:r>
                        <a:rPr lang="ru-RU" dirty="0" smtClean="0"/>
                        <a:t>   Проверка речевого оформления текста сочинения. 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 </a:t>
                      </a:r>
                    </a:p>
                    <a:p>
                      <a:r>
                        <a:rPr lang="ru-RU" baseline="0" dirty="0" smtClean="0"/>
                        <a:t>  О</a:t>
                      </a:r>
                      <a:r>
                        <a:rPr lang="ru-RU" dirty="0" smtClean="0"/>
                        <a:t>ценивает грамотность выпускника. «Незачет» ставится при условии, если на 100 слов в среднем приходится в сумме более пяти ошибок: грамматических, орфографических, пунктуационных. </a:t>
                      </a:r>
                      <a:endParaRPr lang="ru-RU" dirty="0"/>
                    </a:p>
                  </a:txBody>
                  <a:tcPr/>
                </a:tc>
              </a:tr>
            </a:tbl>
          </a:graphicData>
        </a:graphic>
      </p:graphicFrame>
    </p:spTree>
    <p:extLst>
      <p:ext uri="{BB962C8B-B14F-4D97-AF65-F5344CB8AC3E}">
        <p14:creationId xmlns:p14="http://schemas.microsoft.com/office/powerpoint/2010/main" val="32843840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373</Words>
  <Application>Microsoft Office PowerPoint</Application>
  <PresentationFormat>Широкоэкранный</PresentationFormat>
  <Paragraphs>30</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Тема Office</vt:lpstr>
      <vt:lpstr>Критерии оценивания</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Критерии оценивания</dc:title>
  <dc:creator>MALYSHEVA EA</dc:creator>
  <cp:lastModifiedBy>MALYSHEVA EA</cp:lastModifiedBy>
  <cp:revision>4</cp:revision>
  <dcterms:created xsi:type="dcterms:W3CDTF">2023-11-08T06:25:08Z</dcterms:created>
  <dcterms:modified xsi:type="dcterms:W3CDTF">2023-11-08T08:12:15Z</dcterms:modified>
</cp:coreProperties>
</file>