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A125005-04A0-419A-9CCF-01258B27F440}" type="datetimeFigureOut">
              <a:rPr lang="ru-RU" smtClean="0"/>
              <a:t>08.11.2023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E06FA3-B704-4953-85F5-D37E44CFCAB1}" type="slidenum">
              <a:rPr lang="ru-RU" smtClean="0"/>
              <a:t>‹#›</a:t>
            </a:fld>
            <a:endParaRPr lang="ru-RU"/>
          </a:p>
        </p:txBody>
      </p:sp>
    </p:spTree>
    <p:extLst>
      <p:ext uri="{BB962C8B-B14F-4D97-AF65-F5344CB8AC3E}">
        <p14:creationId xmlns:p14="http://schemas.microsoft.com/office/powerpoint/2010/main" val="2519136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A125005-04A0-419A-9CCF-01258B27F440}" type="datetimeFigureOut">
              <a:rPr lang="ru-RU" smtClean="0"/>
              <a:t>08.11.2023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E06FA3-B704-4953-85F5-D37E44CFCAB1}" type="slidenum">
              <a:rPr lang="ru-RU" smtClean="0"/>
              <a:t>‹#›</a:t>
            </a:fld>
            <a:endParaRPr lang="ru-RU"/>
          </a:p>
        </p:txBody>
      </p:sp>
    </p:spTree>
    <p:extLst>
      <p:ext uri="{BB962C8B-B14F-4D97-AF65-F5344CB8AC3E}">
        <p14:creationId xmlns:p14="http://schemas.microsoft.com/office/powerpoint/2010/main" val="3996462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A125005-04A0-419A-9CCF-01258B27F440}" type="datetimeFigureOut">
              <a:rPr lang="ru-RU" smtClean="0"/>
              <a:t>08.11.2023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E06FA3-B704-4953-85F5-D37E44CFCAB1}" type="slidenum">
              <a:rPr lang="ru-RU" smtClean="0"/>
              <a:t>‹#›</a:t>
            </a:fld>
            <a:endParaRPr lang="ru-RU"/>
          </a:p>
        </p:txBody>
      </p:sp>
    </p:spTree>
    <p:extLst>
      <p:ext uri="{BB962C8B-B14F-4D97-AF65-F5344CB8AC3E}">
        <p14:creationId xmlns:p14="http://schemas.microsoft.com/office/powerpoint/2010/main" val="3405825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A125005-04A0-419A-9CCF-01258B27F440}" type="datetimeFigureOut">
              <a:rPr lang="ru-RU" smtClean="0"/>
              <a:t>08.11.2023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E06FA3-B704-4953-85F5-D37E44CFCAB1}" type="slidenum">
              <a:rPr lang="ru-RU" smtClean="0"/>
              <a:t>‹#›</a:t>
            </a:fld>
            <a:endParaRPr lang="ru-RU"/>
          </a:p>
        </p:txBody>
      </p:sp>
    </p:spTree>
    <p:extLst>
      <p:ext uri="{BB962C8B-B14F-4D97-AF65-F5344CB8AC3E}">
        <p14:creationId xmlns:p14="http://schemas.microsoft.com/office/powerpoint/2010/main" val="2792020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A125005-04A0-419A-9CCF-01258B27F440}" type="datetimeFigureOut">
              <a:rPr lang="ru-RU" smtClean="0"/>
              <a:t>08.11.2023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E06FA3-B704-4953-85F5-D37E44CFCAB1}" type="slidenum">
              <a:rPr lang="ru-RU" smtClean="0"/>
              <a:t>‹#›</a:t>
            </a:fld>
            <a:endParaRPr lang="ru-RU"/>
          </a:p>
        </p:txBody>
      </p:sp>
    </p:spTree>
    <p:extLst>
      <p:ext uri="{BB962C8B-B14F-4D97-AF65-F5344CB8AC3E}">
        <p14:creationId xmlns:p14="http://schemas.microsoft.com/office/powerpoint/2010/main" val="830764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A125005-04A0-419A-9CCF-01258B27F440}" type="datetimeFigureOut">
              <a:rPr lang="ru-RU" smtClean="0"/>
              <a:t>08.11.2023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E06FA3-B704-4953-85F5-D37E44CFCAB1}" type="slidenum">
              <a:rPr lang="ru-RU" smtClean="0"/>
              <a:t>‹#›</a:t>
            </a:fld>
            <a:endParaRPr lang="ru-RU"/>
          </a:p>
        </p:txBody>
      </p:sp>
    </p:spTree>
    <p:extLst>
      <p:ext uri="{BB962C8B-B14F-4D97-AF65-F5344CB8AC3E}">
        <p14:creationId xmlns:p14="http://schemas.microsoft.com/office/powerpoint/2010/main" val="92511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A125005-04A0-419A-9CCF-01258B27F440}" type="datetimeFigureOut">
              <a:rPr lang="ru-RU" smtClean="0"/>
              <a:t>08.11.2023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8E06FA3-B704-4953-85F5-D37E44CFCAB1}" type="slidenum">
              <a:rPr lang="ru-RU" smtClean="0"/>
              <a:t>‹#›</a:t>
            </a:fld>
            <a:endParaRPr lang="ru-RU"/>
          </a:p>
        </p:txBody>
      </p:sp>
    </p:spTree>
    <p:extLst>
      <p:ext uri="{BB962C8B-B14F-4D97-AF65-F5344CB8AC3E}">
        <p14:creationId xmlns:p14="http://schemas.microsoft.com/office/powerpoint/2010/main" val="2882779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A125005-04A0-419A-9CCF-01258B27F440}" type="datetimeFigureOut">
              <a:rPr lang="ru-RU" smtClean="0"/>
              <a:t>08.11.2023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8E06FA3-B704-4953-85F5-D37E44CFCAB1}" type="slidenum">
              <a:rPr lang="ru-RU" smtClean="0"/>
              <a:t>‹#›</a:t>
            </a:fld>
            <a:endParaRPr lang="ru-RU"/>
          </a:p>
        </p:txBody>
      </p:sp>
    </p:spTree>
    <p:extLst>
      <p:ext uri="{BB962C8B-B14F-4D97-AF65-F5344CB8AC3E}">
        <p14:creationId xmlns:p14="http://schemas.microsoft.com/office/powerpoint/2010/main" val="1723174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A125005-04A0-419A-9CCF-01258B27F440}" type="datetimeFigureOut">
              <a:rPr lang="ru-RU" smtClean="0"/>
              <a:t>08.11.2023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8E06FA3-B704-4953-85F5-D37E44CFCAB1}" type="slidenum">
              <a:rPr lang="ru-RU" smtClean="0"/>
              <a:t>‹#›</a:t>
            </a:fld>
            <a:endParaRPr lang="ru-RU"/>
          </a:p>
        </p:txBody>
      </p:sp>
    </p:spTree>
    <p:extLst>
      <p:ext uri="{BB962C8B-B14F-4D97-AF65-F5344CB8AC3E}">
        <p14:creationId xmlns:p14="http://schemas.microsoft.com/office/powerpoint/2010/main" val="2947206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A125005-04A0-419A-9CCF-01258B27F440}" type="datetimeFigureOut">
              <a:rPr lang="ru-RU" smtClean="0"/>
              <a:t>08.11.2023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E06FA3-B704-4953-85F5-D37E44CFCAB1}" type="slidenum">
              <a:rPr lang="ru-RU" smtClean="0"/>
              <a:t>‹#›</a:t>
            </a:fld>
            <a:endParaRPr lang="ru-RU"/>
          </a:p>
        </p:txBody>
      </p:sp>
    </p:spTree>
    <p:extLst>
      <p:ext uri="{BB962C8B-B14F-4D97-AF65-F5344CB8AC3E}">
        <p14:creationId xmlns:p14="http://schemas.microsoft.com/office/powerpoint/2010/main" val="3614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A125005-04A0-419A-9CCF-01258B27F440}" type="datetimeFigureOut">
              <a:rPr lang="ru-RU" smtClean="0"/>
              <a:t>08.11.2023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E06FA3-B704-4953-85F5-D37E44CFCAB1}" type="slidenum">
              <a:rPr lang="ru-RU" smtClean="0"/>
              <a:t>‹#›</a:t>
            </a:fld>
            <a:endParaRPr lang="ru-RU"/>
          </a:p>
        </p:txBody>
      </p:sp>
    </p:spTree>
    <p:extLst>
      <p:ext uri="{BB962C8B-B14F-4D97-AF65-F5344CB8AC3E}">
        <p14:creationId xmlns:p14="http://schemas.microsoft.com/office/powerpoint/2010/main" val="4168881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125005-04A0-419A-9CCF-01258B27F440}" type="datetimeFigureOut">
              <a:rPr lang="ru-RU" smtClean="0"/>
              <a:t>08.11.2023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E06FA3-B704-4953-85F5-D37E44CFCAB1}" type="slidenum">
              <a:rPr lang="ru-RU" smtClean="0"/>
              <a:t>‹#›</a:t>
            </a:fld>
            <a:endParaRPr lang="ru-RU"/>
          </a:p>
        </p:txBody>
      </p:sp>
    </p:spTree>
    <p:extLst>
      <p:ext uri="{BB962C8B-B14F-4D97-AF65-F5344CB8AC3E}">
        <p14:creationId xmlns:p14="http://schemas.microsoft.com/office/powerpoint/2010/main" val="3037210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77742"/>
            <a:ext cx="10515600" cy="854075"/>
          </a:xfrm>
        </p:spPr>
        <p:txBody>
          <a:bodyPr/>
          <a:lstStyle/>
          <a:p>
            <a:pPr algn="ctr"/>
            <a:r>
              <a:rPr lang="ru-RU" b="1" dirty="0" smtClean="0"/>
              <a:t>Критерии оценивания</a:t>
            </a:r>
            <a:endParaRPr lang="ru-RU" b="1" dirty="0"/>
          </a:p>
        </p:txBody>
      </p:sp>
      <p:sp>
        <p:nvSpPr>
          <p:cNvPr id="3" name="Объект 2"/>
          <p:cNvSpPr>
            <a:spLocks noGrp="1"/>
          </p:cNvSpPr>
          <p:nvPr>
            <p:ph idx="1"/>
          </p:nvPr>
        </p:nvSpPr>
        <p:spPr>
          <a:xfrm>
            <a:off x="611777" y="1062446"/>
            <a:ext cx="11327674" cy="5251268"/>
          </a:xfrm>
        </p:spPr>
        <p:txBody>
          <a:bodyPr>
            <a:normAutofit/>
          </a:bodyPr>
          <a:lstStyle/>
          <a:p>
            <a:r>
              <a:rPr lang="ru-RU" b="1" dirty="0" smtClean="0">
                <a:solidFill>
                  <a:srgbClr val="0070C0"/>
                </a:solidFill>
              </a:rPr>
              <a:t>Требование №1</a:t>
            </a:r>
            <a:r>
              <a:rPr lang="ru-RU" dirty="0" smtClean="0">
                <a:solidFill>
                  <a:srgbClr val="0070C0"/>
                </a:solidFill>
              </a:rPr>
              <a:t> «Объем итогового сочинения». </a:t>
            </a:r>
            <a:r>
              <a:rPr lang="ru-RU" dirty="0" smtClean="0"/>
              <a:t>Рекомендуемое количество слов от 350 (минимально 250)</a:t>
            </a:r>
          </a:p>
          <a:p>
            <a:r>
              <a:rPr lang="ru-RU" b="1" dirty="0" smtClean="0">
                <a:solidFill>
                  <a:srgbClr val="0070C0"/>
                </a:solidFill>
              </a:rPr>
              <a:t>Требование № 2 </a:t>
            </a:r>
            <a:r>
              <a:rPr lang="ru-RU" dirty="0" smtClean="0">
                <a:solidFill>
                  <a:srgbClr val="0070C0"/>
                </a:solidFill>
              </a:rPr>
              <a:t>«Самостоятельность написания итогового сочинения». </a:t>
            </a:r>
            <a:r>
              <a:rPr lang="ru-RU" dirty="0" smtClean="0"/>
              <a:t>Итоговое сочинение выполняется самостоятельно. </a:t>
            </a:r>
          </a:p>
          <a:p>
            <a:r>
              <a:rPr lang="ru-RU" u="sng" dirty="0" smtClean="0"/>
              <a:t>Не допускается </a:t>
            </a:r>
            <a:r>
              <a:rPr lang="ru-RU" dirty="0" smtClean="0"/>
              <a:t>списывание сочинения (фрагментов сочинения) из какого-либо источника или воспроизведение по памяти чужого текста (работа другого участника, текст, опубликованный в бумажном и (или) электронном виде, и др.) </a:t>
            </a:r>
          </a:p>
          <a:p>
            <a:r>
              <a:rPr lang="ru-RU" u="sng" dirty="0" smtClean="0"/>
              <a:t>Допускается</a:t>
            </a:r>
            <a:r>
              <a:rPr lang="ru-RU" dirty="0" smtClean="0"/>
              <a:t> прямое или косвенное цитирование с обязательной ссылкой на источник (ссылка дается в свободной форме). </a:t>
            </a:r>
          </a:p>
          <a:p>
            <a:r>
              <a:rPr lang="ru-RU" dirty="0" smtClean="0"/>
              <a:t>Объем цитирования не должен превышать объем собственного текста участника.</a:t>
            </a:r>
          </a:p>
          <a:p>
            <a:endParaRPr lang="ru-RU" dirty="0"/>
          </a:p>
        </p:txBody>
      </p:sp>
    </p:spTree>
    <p:extLst>
      <p:ext uri="{BB962C8B-B14F-4D97-AF65-F5344CB8AC3E}">
        <p14:creationId xmlns:p14="http://schemas.microsoft.com/office/powerpoint/2010/main" val="3439222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521803484"/>
              </p:ext>
            </p:extLst>
          </p:nvPr>
        </p:nvGraphicFramePr>
        <p:xfrm>
          <a:off x="95796" y="182880"/>
          <a:ext cx="12096204" cy="6675120"/>
        </p:xfrm>
        <a:graphic>
          <a:graphicData uri="http://schemas.openxmlformats.org/drawingml/2006/table">
            <a:tbl>
              <a:tblPr firstRow="1" bandRow="1">
                <a:tableStyleId>{5940675A-B579-460E-94D1-54222C63F5DA}</a:tableStyleId>
              </a:tblPr>
              <a:tblGrid>
                <a:gridCol w="1288867"/>
                <a:gridCol w="1750423"/>
                <a:gridCol w="9056914"/>
              </a:tblGrid>
              <a:tr h="141272">
                <a:tc>
                  <a:txBody>
                    <a:bodyPr/>
                    <a:lstStyle/>
                    <a:p>
                      <a:pPr algn="ctr"/>
                      <a:endParaRPr lang="ru-RU" b="1" dirty="0" smtClean="0"/>
                    </a:p>
                    <a:p>
                      <a:pPr algn="ctr"/>
                      <a:r>
                        <a:rPr lang="ru-RU" b="1" dirty="0" smtClean="0"/>
                        <a:t>Критерий 1</a:t>
                      </a:r>
                      <a:endParaRPr lang="ru-RU" b="1" dirty="0"/>
                    </a:p>
                  </a:txBody>
                  <a:tcPr/>
                </a:tc>
                <a:tc>
                  <a:txBody>
                    <a:bodyPr/>
                    <a:lstStyle/>
                    <a:p>
                      <a:r>
                        <a:rPr lang="ru-RU" b="1" dirty="0" smtClean="0">
                          <a:solidFill>
                            <a:srgbClr val="0070C0"/>
                          </a:solidFill>
                        </a:rPr>
                        <a:t>«Соответствие теме»</a:t>
                      </a:r>
                      <a:endParaRPr lang="ru-RU" b="1" dirty="0">
                        <a:solidFill>
                          <a:srgbClr val="0070C0"/>
                        </a:solidFill>
                      </a:endParaRPr>
                    </a:p>
                  </a:txBody>
                  <a:tcPr/>
                </a:tc>
                <a:tc>
                  <a:txBody>
                    <a:bodyPr/>
                    <a:lstStyle/>
                    <a:p>
                      <a:r>
                        <a:rPr lang="ru-RU" dirty="0" smtClean="0"/>
                        <a:t>Проверка содержания сочинения. Участник должен рассуждать на предложенную тему, выбрав путь ее раскрытия.</a:t>
                      </a:r>
                      <a:r>
                        <a:rPr lang="ru-RU" baseline="0" dirty="0" smtClean="0"/>
                        <a:t> </a:t>
                      </a:r>
                      <a:r>
                        <a:rPr lang="ru-RU" dirty="0" smtClean="0"/>
                        <a:t>«Незачет» ставится только в случае, если сочинение не соответствует теме, в нем нет ответа на вопрос, поставленный в теме, или в сочинении не прослеживается конкретной цели высказывания. Во всех остальных случаях выставляется «зачет».</a:t>
                      </a:r>
                      <a:endParaRPr lang="ru-RU" dirty="0"/>
                    </a:p>
                  </a:txBody>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ru-RU" b="1" dirty="0" smtClean="0"/>
                        <a:t>Критерий 2</a:t>
                      </a:r>
                    </a:p>
                    <a:p>
                      <a:pPr algn="ctr"/>
                      <a:endParaRPr lang="ru-RU" b="1" dirty="0"/>
                    </a:p>
                  </a:txBody>
                  <a:tcPr/>
                </a:tc>
                <a:tc>
                  <a:txBody>
                    <a:bodyPr/>
                    <a:lstStyle/>
                    <a:p>
                      <a:r>
                        <a:rPr lang="ru-RU" sz="1600" b="1" dirty="0" smtClean="0">
                          <a:solidFill>
                            <a:srgbClr val="0070C0"/>
                          </a:solidFill>
                        </a:rPr>
                        <a:t>«Аргументация. Привлечение литературного материала»</a:t>
                      </a:r>
                      <a:endParaRPr lang="ru-RU" sz="1600" b="1" dirty="0">
                        <a:solidFill>
                          <a:srgbClr val="0070C0"/>
                        </a:solidFill>
                      </a:endParaRPr>
                    </a:p>
                  </a:txBody>
                  <a:tcPr/>
                </a:tc>
                <a:tc>
                  <a:txBody>
                    <a:bodyPr/>
                    <a:lstStyle/>
                    <a:p>
                      <a:r>
                        <a:rPr lang="ru-RU" baseline="0" dirty="0" smtClean="0"/>
                        <a:t>   П</a:t>
                      </a:r>
                      <a:r>
                        <a:rPr lang="ru-RU" dirty="0" smtClean="0"/>
                        <a:t>роверка умения строить рассуждение, доказывать свою позицию, формулируя аргументы и подкрепляя их примерами из опубликованных литературных произведений</a:t>
                      </a:r>
                      <a:r>
                        <a:rPr lang="ru-RU" baseline="0" dirty="0" smtClean="0"/>
                        <a:t> </a:t>
                      </a:r>
                      <a:r>
                        <a:rPr lang="ru-RU" dirty="0" smtClean="0"/>
                        <a:t>«Незачет» ставится при условии, если грубые логические нарушения мешают пониманию смысла сказанного или отсутствует </a:t>
                      </a:r>
                      <a:r>
                        <a:rPr lang="ru-RU" dirty="0" err="1" smtClean="0"/>
                        <a:t>тезисно</a:t>
                      </a:r>
                      <a:r>
                        <a:rPr lang="ru-RU" dirty="0" smtClean="0"/>
                        <a:t>-доказательная </a:t>
                      </a:r>
                      <a:r>
                        <a:rPr lang="ru-RU" dirty="0" err="1" smtClean="0"/>
                        <a:t>часть.Во</a:t>
                      </a:r>
                      <a:r>
                        <a:rPr lang="ru-RU" dirty="0" smtClean="0"/>
                        <a:t> всех остальных случаях выставляется «зачет».</a:t>
                      </a:r>
                      <a:endParaRPr lang="ru-RU" dirty="0"/>
                    </a:p>
                  </a:txBody>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b="1"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ru-RU" b="1" smtClean="0"/>
                        <a:t>Критерий </a:t>
                      </a:r>
                      <a:r>
                        <a:rPr lang="ru-RU" b="1" dirty="0" smtClean="0"/>
                        <a:t>3</a:t>
                      </a:r>
                    </a:p>
                    <a:p>
                      <a:pPr algn="ctr"/>
                      <a:endParaRPr lang="ru-RU" b="1" dirty="0"/>
                    </a:p>
                  </a:txBody>
                  <a:tcPr/>
                </a:tc>
                <a:tc>
                  <a:txBody>
                    <a:bodyPr/>
                    <a:lstStyle/>
                    <a:p>
                      <a:r>
                        <a:rPr lang="ru-RU" b="1" dirty="0" smtClean="0">
                          <a:solidFill>
                            <a:srgbClr val="0070C0"/>
                          </a:solidFill>
                        </a:rPr>
                        <a:t>«Композиция и логика рассуждения»</a:t>
                      </a:r>
                      <a:endParaRPr lang="ru-RU" b="1" dirty="0">
                        <a:solidFill>
                          <a:srgbClr val="0070C0"/>
                        </a:solidFill>
                      </a:endParaRPr>
                    </a:p>
                  </a:txBody>
                  <a:tcPr/>
                </a:tc>
                <a:tc>
                  <a:txBody>
                    <a:bodyPr/>
                    <a:lstStyle/>
                    <a:p>
                      <a:r>
                        <a:rPr lang="ru-RU" dirty="0" smtClean="0"/>
                        <a:t>   Проверка умения логично выстраивать рассуждение на предложенную тему. Участник должен выдерживать соотношение между тезисом и доказательствами. </a:t>
                      </a:r>
                    </a:p>
                    <a:p>
                      <a:r>
                        <a:rPr lang="ru-RU" dirty="0" smtClean="0"/>
                        <a:t>«Незачет» ставится при условии, если грубые логические нарушения мешают пониманию смысла сказанного или отсутствует </a:t>
                      </a:r>
                      <a:r>
                        <a:rPr lang="ru-RU" dirty="0" err="1" smtClean="0"/>
                        <a:t>тезисно</a:t>
                      </a:r>
                      <a:r>
                        <a:rPr lang="ru-RU" dirty="0" smtClean="0"/>
                        <a:t>-доказательная часть. Во всех остальных случаях выставляется «зачет».</a:t>
                      </a:r>
                      <a:endParaRPr lang="ru-RU" dirty="0"/>
                    </a:p>
                  </a:txBody>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b="1" dirty="0" smtClean="0"/>
                        <a:t>Критерий 4</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ru-RU" b="1" dirty="0" smtClean="0"/>
                        <a:t>Критерий 5</a:t>
                      </a:r>
                    </a:p>
                    <a:p>
                      <a:pPr algn="ctr"/>
                      <a:endParaRPr lang="ru-RU" b="1" dirty="0"/>
                    </a:p>
                  </a:txBody>
                  <a:tcPr/>
                </a:tc>
                <a:tc>
                  <a:txBody>
                    <a:bodyPr/>
                    <a:lstStyle/>
                    <a:p>
                      <a:r>
                        <a:rPr lang="ru-RU" b="1" dirty="0" smtClean="0">
                          <a:solidFill>
                            <a:srgbClr val="0070C0"/>
                          </a:solidFill>
                        </a:rPr>
                        <a:t>«Качество письменной речи»</a:t>
                      </a:r>
                    </a:p>
                    <a:p>
                      <a:endParaRPr lang="ru-RU" b="1" dirty="0" smtClean="0">
                        <a:solidFill>
                          <a:srgbClr val="0070C0"/>
                        </a:solidFill>
                      </a:endParaRPr>
                    </a:p>
                    <a:p>
                      <a:endParaRPr lang="ru-RU" b="1" dirty="0" smtClean="0">
                        <a:solidFill>
                          <a:srgbClr val="0070C0"/>
                        </a:solidFill>
                      </a:endParaRPr>
                    </a:p>
                    <a:p>
                      <a:r>
                        <a:rPr lang="ru-RU" b="1" dirty="0" smtClean="0">
                          <a:solidFill>
                            <a:srgbClr val="0070C0"/>
                          </a:solidFill>
                        </a:rPr>
                        <a:t>«Грамотность»</a:t>
                      </a:r>
                      <a:endParaRPr lang="ru-RU" b="1" dirty="0">
                        <a:solidFill>
                          <a:srgbClr val="0070C0"/>
                        </a:solidFill>
                      </a:endParaRPr>
                    </a:p>
                  </a:txBody>
                  <a:tcPr/>
                </a:tc>
                <a:tc>
                  <a:txBody>
                    <a:bodyPr/>
                    <a:lstStyle/>
                    <a:p>
                      <a:r>
                        <a:rPr lang="ru-RU" dirty="0" smtClean="0"/>
                        <a:t>   Проверка речевого оформления текста сочинения. Участник должен точно выражать мысли, используя разнообразную лексику и различные грамматические конструкции, при необходимости уместно употреблять термины. «Незачет» ставится при условии, если низкое качество речи (в том числе речевые ошибки) существенно затрудняет понимание смысла сочинения. Во всех остальных случаях выставляется «зачет». </a:t>
                      </a:r>
                    </a:p>
                    <a:p>
                      <a:r>
                        <a:rPr lang="ru-RU" baseline="0" dirty="0" smtClean="0"/>
                        <a:t>  О</a:t>
                      </a:r>
                      <a:r>
                        <a:rPr lang="ru-RU" dirty="0" smtClean="0"/>
                        <a:t>ценивает грамотность выпускника. «Незачет» ставится при условии, если на 100 слов в среднем приходится в сумме более пяти ошибок: грамматических, орфографических, пунктуационных. </a:t>
                      </a:r>
                      <a:endParaRPr lang="ru-RU" dirty="0"/>
                    </a:p>
                  </a:txBody>
                  <a:tcPr/>
                </a:tc>
              </a:tr>
            </a:tbl>
          </a:graphicData>
        </a:graphic>
      </p:graphicFrame>
    </p:spTree>
    <p:extLst>
      <p:ext uri="{BB962C8B-B14F-4D97-AF65-F5344CB8AC3E}">
        <p14:creationId xmlns:p14="http://schemas.microsoft.com/office/powerpoint/2010/main" val="328438409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373</Words>
  <Application>Microsoft Office PowerPoint</Application>
  <PresentationFormat>Широкоэкранный</PresentationFormat>
  <Paragraphs>30</Paragraphs>
  <Slides>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vt:i4>
      </vt:variant>
    </vt:vector>
  </HeadingPairs>
  <TitlesOfParts>
    <vt:vector size="6" baseType="lpstr">
      <vt:lpstr>Arial</vt:lpstr>
      <vt:lpstr>Calibri</vt:lpstr>
      <vt:lpstr>Calibri Light</vt:lpstr>
      <vt:lpstr>Тема Office</vt:lpstr>
      <vt:lpstr>Критерии оценивания</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Критерии оценивания</dc:title>
  <dc:creator>MALYSHEVA EA</dc:creator>
  <cp:lastModifiedBy>MALYSHEVA EA</cp:lastModifiedBy>
  <cp:revision>4</cp:revision>
  <dcterms:created xsi:type="dcterms:W3CDTF">2023-11-08T06:25:08Z</dcterms:created>
  <dcterms:modified xsi:type="dcterms:W3CDTF">2023-11-08T08:12:15Z</dcterms:modified>
</cp:coreProperties>
</file>